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6"/>
  </p:notesMasterIdLst>
  <p:sldIdLst>
    <p:sldId id="287" r:id="rId5"/>
    <p:sldId id="289" r:id="rId6"/>
    <p:sldId id="288" r:id="rId7"/>
    <p:sldId id="291" r:id="rId8"/>
    <p:sldId id="292" r:id="rId9"/>
    <p:sldId id="302" r:id="rId10"/>
    <p:sldId id="293" r:id="rId11"/>
    <p:sldId id="294" r:id="rId12"/>
    <p:sldId id="295" r:id="rId13"/>
    <p:sldId id="296" r:id="rId14"/>
    <p:sldId id="297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18288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rrara Lia" initials="FL" lastIdx="11" clrIdx="0">
    <p:extLst>
      <p:ext uri="{19B8F6BF-5375-455C-9EA6-DF929625EA0E}">
        <p15:presenceInfo xmlns:p15="http://schemas.microsoft.com/office/powerpoint/2012/main" userId="S::l.ferrara@seieditrice.com::85fe9351-d766-45f2-8552-006d5c8cc83a" providerId="AD"/>
      </p:ext>
    </p:extLst>
  </p:cmAuthor>
  <p:cmAuthor id="2" name="Cotto  Paola" initials="CP" lastIdx="7" clrIdx="1">
    <p:extLst>
      <p:ext uri="{19B8F6BF-5375-455C-9EA6-DF929625EA0E}">
        <p15:presenceInfo xmlns:p15="http://schemas.microsoft.com/office/powerpoint/2012/main" userId="S::p.cotto@seieditrice.com::190d7938-955a-47ed-839d-0c6b463623e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B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42"/>
    <p:restoredTop sz="94762"/>
  </p:normalViewPr>
  <p:slideViewPr>
    <p:cSldViewPr snapToGrid="0">
      <p:cViewPr varScale="1">
        <p:scale>
          <a:sx n="56" d="100"/>
          <a:sy n="56" d="100"/>
        </p:scale>
        <p:origin x="240" y="3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1pPr>
    <a:lvl2pPr indent="228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2pPr>
    <a:lvl3pPr indent="457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3pPr>
    <a:lvl4pPr indent="685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4pPr>
    <a:lvl5pPr indent="9144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5pPr>
    <a:lvl6pPr indent="11430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6pPr>
    <a:lvl7pPr indent="13716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7pPr>
    <a:lvl8pPr indent="16002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8pPr>
    <a:lvl9pPr indent="1828800" defTabSz="1828800" latinLnBrk="0">
      <a:spcBef>
        <a:spcPts val="800"/>
      </a:spcBef>
      <a:defRPr sz="2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6642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78009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693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2643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5329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377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1672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270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646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1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8" name="Corpo livello uno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nettore 1 6"/>
          <p:cNvSpPr/>
          <p:nvPr/>
        </p:nvSpPr>
        <p:spPr>
          <a:xfrm>
            <a:off x="2273075" y="13007339"/>
            <a:ext cx="19227907" cy="1"/>
          </a:xfrm>
          <a:prstGeom prst="line">
            <a:avLst/>
          </a:prstGeom>
          <a:ln w="63500" cap="rnd">
            <a:solidFill>
              <a:srgbClr val="A4FC77"/>
            </a:solidFill>
            <a:custDash>
              <a:ds d="100000" sp="200000"/>
            </a:custDash>
          </a:ln>
        </p:spPr>
        <p:txBody>
          <a:bodyPr tIns="91439" bIns="91439"/>
          <a:lstStyle/>
          <a:p>
            <a:endParaRPr/>
          </a:p>
        </p:txBody>
      </p:sp>
      <p:sp>
        <p:nvSpPr>
          <p:cNvPr id="26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27" name="Titolo Testo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1123951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29" name="Corpo livello uno…"/>
          <p:cNvSpPr txBox="1">
            <a:spLocks noGrp="1"/>
          </p:cNvSpPr>
          <p:nvPr>
            <p:ph type="body" sz="half" idx="1"/>
          </p:nvPr>
        </p:nvSpPr>
        <p:spPr>
          <a:xfrm>
            <a:off x="3962400" y="3200400"/>
            <a:ext cx="8077200" cy="9051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buSzTx/>
              <a:buFontTx/>
              <a:buNone/>
              <a:defRPr sz="3200">
                <a:latin typeface="+mn-lt"/>
                <a:ea typeface="+mn-ea"/>
                <a:cs typeface="+mn-cs"/>
                <a:sym typeface="Calibri"/>
              </a:defRPr>
            </a:lvl1pPr>
            <a:lvl2pPr marL="1110342" indent="-653142">
              <a:spcBef>
                <a:spcPts val="700"/>
              </a:spcBef>
              <a:buFontTx/>
              <a:buChar char="•"/>
              <a:defRPr sz="3200">
                <a:latin typeface="+mn-lt"/>
                <a:ea typeface="+mn-ea"/>
                <a:cs typeface="+mn-cs"/>
                <a:sym typeface="Calibri"/>
              </a:defRPr>
            </a:lvl2pPr>
            <a:lvl3pPr marL="1280160" indent="-365760">
              <a:spcBef>
                <a:spcPts val="700"/>
              </a:spcBef>
              <a:buFontTx/>
              <a:defRPr sz="3200">
                <a:latin typeface="+mn-lt"/>
                <a:ea typeface="+mn-ea"/>
                <a:cs typeface="+mn-cs"/>
                <a:sym typeface="Calibri"/>
              </a:defRPr>
            </a:lvl3pPr>
            <a:lvl4pPr marL="1778000" indent="-406400">
              <a:spcBef>
                <a:spcPts val="700"/>
              </a:spcBef>
              <a:buFontTx/>
              <a:defRPr sz="3200">
                <a:latin typeface="+mn-lt"/>
                <a:ea typeface="+mn-ea"/>
                <a:cs typeface="+mn-cs"/>
                <a:sym typeface="Calibri"/>
              </a:defRPr>
            </a:lvl4pPr>
            <a:lvl5pPr marL="2235200" indent="-406400">
              <a:spcBef>
                <a:spcPts val="700"/>
              </a:spcBef>
              <a:buFontTx/>
              <a:defRPr sz="32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32" name="SEI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116" y="12750023"/>
            <a:ext cx="1950191" cy="514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nettore 1 6"/>
          <p:cNvSpPr/>
          <p:nvPr/>
        </p:nvSpPr>
        <p:spPr>
          <a:xfrm>
            <a:off x="2273075" y="13007339"/>
            <a:ext cx="19227907" cy="1"/>
          </a:xfrm>
          <a:prstGeom prst="line">
            <a:avLst/>
          </a:prstGeom>
          <a:ln w="63500" cap="rnd">
            <a:solidFill>
              <a:srgbClr val="A4FC77"/>
            </a:solidFill>
            <a:custDash>
              <a:ds d="100000" sp="200000"/>
            </a:custDash>
          </a:ln>
        </p:spPr>
        <p:txBody>
          <a:bodyPr tIns="91439" bIns="91439"/>
          <a:lstStyle/>
          <a:p>
            <a:endParaRPr/>
          </a:p>
        </p:txBody>
      </p:sp>
      <p:sp>
        <p:nvSpPr>
          <p:cNvPr id="40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41" name="Titolo Testo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459200" cy="112395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Titolo Testo</a:t>
            </a:r>
          </a:p>
        </p:txBody>
      </p:sp>
      <p:sp>
        <p:nvSpPr>
          <p:cNvPr id="42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43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3962400" y="3070225"/>
            <a:ext cx="8080376" cy="12795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4" name="Segnaposto testo 4"/>
          <p:cNvSpPr>
            <a:spLocks noGrp="1"/>
          </p:cNvSpPr>
          <p:nvPr>
            <p:ph type="body" sz="quarter" idx="13"/>
          </p:nvPr>
        </p:nvSpPr>
        <p:spPr>
          <a:xfrm>
            <a:off x="12338050" y="3070225"/>
            <a:ext cx="8083550" cy="12795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b="1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pic>
        <p:nvPicPr>
          <p:cNvPr id="47" name="SEI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116" y="12750023"/>
            <a:ext cx="1950191" cy="514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onnettore 1 6"/>
          <p:cNvSpPr/>
          <p:nvPr/>
        </p:nvSpPr>
        <p:spPr>
          <a:xfrm>
            <a:off x="2273075" y="13007339"/>
            <a:ext cx="19172774" cy="1"/>
          </a:xfrm>
          <a:prstGeom prst="line">
            <a:avLst/>
          </a:prstGeom>
          <a:ln w="63500" cap="rnd">
            <a:solidFill>
              <a:srgbClr val="A4FC77"/>
            </a:solidFill>
            <a:custDash>
              <a:ds d="100000" sp="200000"/>
            </a:custDash>
          </a:ln>
        </p:spPr>
        <p:txBody>
          <a:bodyPr tIns="91439" bIns="91439"/>
          <a:lstStyle/>
          <a:p>
            <a:endParaRPr/>
          </a:p>
        </p:txBody>
      </p:sp>
      <p:sp>
        <p:nvSpPr>
          <p:cNvPr id="55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56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57" name="Titolo Test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Titolo Testo</a:t>
            </a:r>
          </a:p>
        </p:txBody>
      </p:sp>
      <p:pic>
        <p:nvPicPr>
          <p:cNvPr id="60" name="SEI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116" y="12750023"/>
            <a:ext cx="1950191" cy="514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onnettore 1 6"/>
          <p:cNvSpPr/>
          <p:nvPr/>
        </p:nvSpPr>
        <p:spPr>
          <a:xfrm>
            <a:off x="2273075" y="13007339"/>
            <a:ext cx="19173702" cy="1"/>
          </a:xfrm>
          <a:prstGeom prst="line">
            <a:avLst/>
          </a:prstGeom>
          <a:ln w="63500" cap="rnd">
            <a:solidFill>
              <a:srgbClr val="A4FC77"/>
            </a:solidFill>
            <a:custDash>
              <a:ds d="100000" sp="200000"/>
            </a:custDash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5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97" name="Connettore 1 8"/>
          <p:cNvSpPr/>
          <p:nvPr/>
        </p:nvSpPr>
        <p:spPr>
          <a:xfrm>
            <a:off x="8318779" y="8010525"/>
            <a:ext cx="15122528" cy="1"/>
          </a:xfrm>
          <a:prstGeom prst="line">
            <a:avLst/>
          </a:prstGeom>
          <a:ln w="12700">
            <a:solidFill>
              <a:srgbClr val="B9CDE5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98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99" name="Titolo Testo"/>
          <p:cNvSpPr txBox="1">
            <a:spLocks noGrp="1"/>
          </p:cNvSpPr>
          <p:nvPr>
            <p:ph type="title"/>
          </p:nvPr>
        </p:nvSpPr>
        <p:spPr>
          <a:xfrm>
            <a:off x="7870821" y="6425951"/>
            <a:ext cx="14977665" cy="1584177"/>
          </a:xfrm>
          <a:prstGeom prst="rect">
            <a:avLst/>
          </a:prstGeom>
        </p:spPr>
        <p:txBody>
          <a:bodyPr anchor="t"/>
          <a:lstStyle>
            <a:lvl1pPr algn="r" defTabSz="914400">
              <a:defRPr sz="6400">
                <a:solidFill>
                  <a:srgbClr val="30629A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100" name="Corpo livello uno…"/>
          <p:cNvSpPr txBox="1">
            <a:spLocks noGrp="1"/>
          </p:cNvSpPr>
          <p:nvPr>
            <p:ph type="body" sz="quarter" idx="1"/>
          </p:nvPr>
        </p:nvSpPr>
        <p:spPr>
          <a:xfrm>
            <a:off x="7870821" y="8154144"/>
            <a:ext cx="14977665" cy="3123457"/>
          </a:xfrm>
          <a:prstGeom prst="rect">
            <a:avLst/>
          </a:prstGeom>
        </p:spPr>
        <p:txBody>
          <a:bodyPr/>
          <a:lstStyle>
            <a:lvl1pPr marL="0" indent="0" algn="r" defTabSz="914400">
              <a:spcBef>
                <a:spcPts val="600"/>
              </a:spcBef>
              <a:buSzTx/>
              <a:buFontTx/>
              <a:buNone/>
              <a:defRPr sz="2800">
                <a:latin typeface="+mn-lt"/>
                <a:ea typeface="+mn-ea"/>
                <a:cs typeface="+mn-cs"/>
                <a:sym typeface="Calibri"/>
              </a:defRPr>
            </a:lvl1pPr>
            <a:lvl2pPr marL="0" indent="457200" algn="r" defTabSz="914400">
              <a:spcBef>
                <a:spcPts val="600"/>
              </a:spcBef>
              <a:buSzTx/>
              <a:buFontTx/>
              <a:buNone/>
              <a:defRPr sz="2800">
                <a:latin typeface="+mn-lt"/>
                <a:ea typeface="+mn-ea"/>
                <a:cs typeface="+mn-cs"/>
                <a:sym typeface="Calibri"/>
              </a:defRPr>
            </a:lvl2pPr>
            <a:lvl3pPr marL="0" indent="914400" algn="r" defTabSz="914400">
              <a:spcBef>
                <a:spcPts val="600"/>
              </a:spcBef>
              <a:buSzTx/>
              <a:buFontTx/>
              <a:buNone/>
              <a:defRPr sz="2800">
                <a:latin typeface="+mn-lt"/>
                <a:ea typeface="+mn-ea"/>
                <a:cs typeface="+mn-cs"/>
                <a:sym typeface="Calibri"/>
              </a:defRPr>
            </a:lvl3pPr>
            <a:lvl4pPr marL="0" indent="1371600" algn="r" defTabSz="914400">
              <a:spcBef>
                <a:spcPts val="600"/>
              </a:spcBef>
              <a:buSzTx/>
              <a:buFontTx/>
              <a:buNone/>
              <a:defRPr sz="2800">
                <a:latin typeface="+mn-lt"/>
                <a:ea typeface="+mn-ea"/>
                <a:cs typeface="+mn-cs"/>
                <a:sym typeface="Calibri"/>
              </a:defRPr>
            </a:lvl4pPr>
            <a:lvl5pPr marL="0" indent="1828800" algn="r" defTabSz="914400">
              <a:spcBef>
                <a:spcPts val="600"/>
              </a:spcBef>
              <a:buSzTx/>
              <a:buFontTx/>
              <a:buNone/>
              <a:defRPr sz="2800">
                <a:latin typeface="+mn-lt"/>
                <a:ea typeface="+mn-ea"/>
                <a:cs typeface="+mn-cs"/>
                <a:sym typeface="Calibri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102" name="SEI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116" y="12750023"/>
            <a:ext cx="1950191" cy="5146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Connettore 1 8"/>
          <p:cNvSpPr/>
          <p:nvPr/>
        </p:nvSpPr>
        <p:spPr>
          <a:xfrm>
            <a:off x="8318779" y="8010525"/>
            <a:ext cx="15122528" cy="1"/>
          </a:xfrm>
          <a:prstGeom prst="line">
            <a:avLst/>
          </a:prstGeom>
          <a:ln w="12700">
            <a:solidFill>
              <a:srgbClr val="B9CDE5"/>
            </a:solidFill>
          </a:ln>
        </p:spPr>
        <p:txBody>
          <a:bodyPr tIns="91439" bIns="91439"/>
          <a:lstStyle/>
          <a:p>
            <a:endParaRPr/>
          </a:p>
        </p:txBody>
      </p:sp>
      <p:sp>
        <p:nvSpPr>
          <p:cNvPr id="110" name="Connettore 1 6"/>
          <p:cNvSpPr/>
          <p:nvPr/>
        </p:nvSpPr>
        <p:spPr>
          <a:xfrm>
            <a:off x="2273075" y="13007339"/>
            <a:ext cx="19211302" cy="1"/>
          </a:xfrm>
          <a:prstGeom prst="line">
            <a:avLst/>
          </a:prstGeom>
          <a:ln w="63500" cap="rnd">
            <a:solidFill>
              <a:srgbClr val="A4FC77"/>
            </a:solidFill>
            <a:custDash>
              <a:ds d="100000" sp="200000"/>
            </a:custDash>
          </a:ln>
        </p:spPr>
        <p:txBody>
          <a:bodyPr tIns="91439" bIns="91439"/>
          <a:lstStyle/>
          <a:p>
            <a:endParaRPr/>
          </a:p>
        </p:txBody>
      </p:sp>
      <p:pic>
        <p:nvPicPr>
          <p:cNvPr id="113" name="SEI-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116" y="12750023"/>
            <a:ext cx="1950191" cy="514633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3599523" y="12763500"/>
            <a:ext cx="478106" cy="48768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ttore 1 6"/>
          <p:cNvSpPr/>
          <p:nvPr/>
        </p:nvSpPr>
        <p:spPr>
          <a:xfrm>
            <a:off x="2273075" y="13007339"/>
            <a:ext cx="19137784" cy="1"/>
          </a:xfrm>
          <a:prstGeom prst="line">
            <a:avLst/>
          </a:prstGeom>
          <a:ln w="63500" cap="rnd">
            <a:solidFill>
              <a:srgbClr val="A4FC77"/>
            </a:solidFill>
            <a:custDash>
              <a:ds d="100000" sp="200000"/>
            </a:custDash>
          </a:ln>
        </p:spPr>
        <p:txBody>
          <a:bodyPr tIns="91439" bIns="91439"/>
          <a:lstStyle/>
          <a:p>
            <a:endParaRPr/>
          </a:p>
        </p:txBody>
      </p:sp>
      <p:sp>
        <p:nvSpPr>
          <p:cNvPr id="3" name="Cerchio"/>
          <p:cNvSpPr/>
          <p:nvPr/>
        </p:nvSpPr>
        <p:spPr>
          <a:xfrm>
            <a:off x="11943431" y="12758771"/>
            <a:ext cx="497137" cy="497138"/>
          </a:xfrm>
          <a:prstGeom prst="ellipse">
            <a:avLst/>
          </a:prstGeom>
          <a:solidFill>
            <a:srgbClr val="A4FC77"/>
          </a:solidFill>
          <a:ln w="12700">
            <a:miter lim="400000"/>
          </a:ln>
        </p:spPr>
        <p:txBody>
          <a:bodyPr tIns="91439" bIns="91439" anchor="ctr"/>
          <a:lstStyle/>
          <a:p>
            <a:endParaRPr/>
          </a:p>
        </p:txBody>
      </p:sp>
      <p:sp>
        <p:nvSpPr>
          <p:cNvPr id="4" name="Numero diapositiva"/>
          <p:cNvSpPr txBox="1">
            <a:spLocks noGrp="1"/>
          </p:cNvSpPr>
          <p:nvPr>
            <p:ph type="sldNum" sz="quarter" idx="2"/>
          </p:nvPr>
        </p:nvSpPr>
        <p:spPr>
          <a:xfrm>
            <a:off x="11952947" y="12763500"/>
            <a:ext cx="478106" cy="487680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>
            <a:sp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  <p:sp>
        <p:nvSpPr>
          <p:cNvPr id="5" name="Titolo Testo"/>
          <p:cNvSpPr txBox="1">
            <a:spLocks noGrp="1"/>
          </p:cNvSpPr>
          <p:nvPr>
            <p:ph type="title"/>
          </p:nvPr>
        </p:nvSpPr>
        <p:spPr>
          <a:xfrm>
            <a:off x="3962400" y="549276"/>
            <a:ext cx="16006464" cy="112395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 anchor="ctr">
            <a:normAutofit/>
          </a:bodyPr>
          <a:lstStyle/>
          <a:p>
            <a:r>
              <a:t>Titolo Testo</a:t>
            </a:r>
          </a:p>
        </p:txBody>
      </p:sp>
      <p:sp>
        <p:nvSpPr>
          <p:cNvPr id="6" name="Corpo livello uno…"/>
          <p:cNvSpPr txBox="1">
            <a:spLocks noGrp="1"/>
          </p:cNvSpPr>
          <p:nvPr>
            <p:ph type="body" idx="1"/>
          </p:nvPr>
        </p:nvSpPr>
        <p:spPr>
          <a:xfrm>
            <a:off x="3962400" y="2536825"/>
            <a:ext cx="16459200" cy="97155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pic>
        <p:nvPicPr>
          <p:cNvPr id="9" name="SEI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1116" y="12750023"/>
            <a:ext cx="1950191" cy="51463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Indietro o precedente 10">
            <a:hlinkClick r:id="" action="ppaction://hlinkshowjump?jump=previousslide" highlightClick="1">
              <a:snd r:embed="rId9" name="click.wav"/>
            </a:hlinkClick>
            <a:extLst>
              <a:ext uri="{FF2B5EF4-FFF2-40B4-BE49-F238E27FC236}">
                <a16:creationId xmlns:a16="http://schemas.microsoft.com/office/drawing/2014/main" id="{4BF8DF6A-F99C-7B4F-A579-F2EE1CA30212}"/>
              </a:ext>
            </a:extLst>
          </p:cNvPr>
          <p:cNvSpPr/>
          <p:nvPr userDrawn="1"/>
        </p:nvSpPr>
        <p:spPr>
          <a:xfrm>
            <a:off x="1227909" y="12565838"/>
            <a:ext cx="1045166" cy="755013"/>
          </a:xfrm>
          <a:prstGeom prst="actionButtonBackPrevious">
            <a:avLst/>
          </a:prstGeom>
          <a:solidFill>
            <a:srgbClr val="A4FB77"/>
          </a:solidFill>
          <a:ln w="50800" cap="flat">
            <a:noFill/>
            <a:prstDash val="solid"/>
            <a:round/>
          </a:ln>
          <a:effectLst>
            <a:outerShdw blurRad="76200" dist="127000" dir="3000000" rotWithShape="0">
              <a:schemeClr val="accent3">
                <a:lumMod val="50000"/>
                <a:alpha val="35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</p:sldLayoutIdLst>
  <p:transition spd="med"/>
  <p:txStyles>
    <p:titleStyle>
      <a:lvl1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685800" marR="0" indent="-6858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1pPr>
      <a:lvl2pPr marL="1100137" marR="0" indent="-642937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2pPr>
      <a:lvl3pPr marL="1371600" marR="0" indent="-4572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3pPr>
      <a:lvl4pPr marL="1885950" marR="0" indent="-51435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4pPr>
      <a:lvl5pPr marL="2514600" marR="0" indent="-685800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5pPr>
      <a:lvl6pPr marL="26974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6pPr>
      <a:lvl7pPr marL="31546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7pPr>
      <a:lvl8pPr marL="36118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8pPr>
      <a:lvl9pPr marL="4069079" marR="0" indent="-411479" algn="l" defTabSz="1828800" rtl="0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sz="3600" b="0" i="0" u="none" strike="noStrike" cap="none" spc="0" baseline="0">
          <a:ln>
            <a:noFill/>
          </a:ln>
          <a:solidFill>
            <a:srgbClr val="1F497D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ctr" defTabSz="1828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u.lascuola.it/edizioni-digitali/DivinaCommedia2017/Esercizi/inf_es_01/index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u.lascuola.it/edizioni-digitali/DivinaCommedia2017/Audio/inf_01.mp3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du.lascuola.it/edizioni-digitali/DivinaCommedia2017/PagineDigitali/inf_01_a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tiff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1</a:t>
            </a:fld>
            <a:endParaRPr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AD6FB3E-A5E4-3B41-B26E-1E8C5A3888C3}"/>
              </a:ext>
            </a:extLst>
          </p:cNvPr>
          <p:cNvSpPr txBox="1"/>
          <p:nvPr/>
        </p:nvSpPr>
        <p:spPr>
          <a:xfrm>
            <a:off x="1492862" y="1188720"/>
            <a:ext cx="21398271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0" b="1" dirty="0">
                <a:solidFill>
                  <a:srgbClr val="0070C0"/>
                </a:solidFill>
              </a:rPr>
              <a:t>LA SELVA OSCURA</a:t>
            </a:r>
            <a:endParaRPr lang="it-IT" sz="9600" dirty="0"/>
          </a:p>
          <a:p>
            <a:pPr algn="ctr"/>
            <a:r>
              <a:rPr lang="it-IT" sz="9600" dirty="0"/>
              <a:t>CANTO I</a:t>
            </a:r>
          </a:p>
          <a:p>
            <a:endParaRPr lang="it-IT" sz="9600" dirty="0"/>
          </a:p>
          <a:p>
            <a:endParaRPr lang="it-IT" sz="9600" dirty="0"/>
          </a:p>
          <a:p>
            <a:endParaRPr lang="it-IT" sz="9600" dirty="0"/>
          </a:p>
          <a:p>
            <a:endParaRPr lang="it-IT" sz="96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248F839C-9E27-EA41-B3C0-EA7C8B363492}"/>
              </a:ext>
            </a:extLst>
          </p:cNvPr>
          <p:cNvSpPr txBox="1"/>
          <p:nvPr/>
        </p:nvSpPr>
        <p:spPr>
          <a:xfrm>
            <a:off x="3451860" y="450056"/>
            <a:ext cx="65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38100" rtlCol="0" anchor="b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10B9B50-CD77-4D4E-9F91-52CD9D832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30515" y="5413249"/>
            <a:ext cx="10654584" cy="759409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2594ED8F-63FF-464B-B527-5C5B71A59E52}"/>
              </a:ext>
            </a:extLst>
          </p:cNvPr>
          <p:cNvSpPr txBox="1">
            <a:spLocks/>
          </p:cNvSpPr>
          <p:nvPr/>
        </p:nvSpPr>
        <p:spPr>
          <a:xfrm>
            <a:off x="1773829" y="1019267"/>
            <a:ext cx="21053513" cy="16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70C0"/>
                </a:solidFill>
              </a:rPr>
              <a:t>Svolgi, da solo o in gruppo, una delle attività seguenti. 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0070C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CB6988D-318E-E144-AAF1-55C1ED88E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480" y="1960272"/>
            <a:ext cx="17982729" cy="199450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70C5D3-A44D-B44C-A51F-ACB3BFB9B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480" y="10484828"/>
            <a:ext cx="17962854" cy="1882431"/>
          </a:xfrm>
          <a:prstGeom prst="rect">
            <a:avLst/>
          </a:prstGeo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EB6E4A56-C95C-BC44-AADF-FF471DB5D160}"/>
              </a:ext>
            </a:extLst>
          </p:cNvPr>
          <p:cNvSpPr txBox="1">
            <a:spLocks/>
          </p:cNvSpPr>
          <p:nvPr/>
        </p:nvSpPr>
        <p:spPr>
          <a:xfrm>
            <a:off x="1773829" y="407166"/>
            <a:ext cx="8147249" cy="74084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rgbClr val="C00000"/>
                </a:solidFill>
              </a:rPr>
              <a:t>FASE 3 – Rielaborazione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3F37631-DDA2-B541-97B3-73C9351C1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7480" y="3961572"/>
            <a:ext cx="17774220" cy="2221778"/>
          </a:xfrm>
          <a:prstGeom prst="rect">
            <a:avLst/>
          </a:prstGeom>
        </p:spPr>
      </p:pic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0A19CB15-E9F5-EA43-B969-EF20C9A1EE92}"/>
              </a:ext>
            </a:extLst>
          </p:cNvPr>
          <p:cNvSpPr txBox="1">
            <a:spLocks/>
          </p:cNvSpPr>
          <p:nvPr/>
        </p:nvSpPr>
        <p:spPr>
          <a:xfrm>
            <a:off x="2697479" y="6370298"/>
            <a:ext cx="17962855" cy="763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</a:rPr>
              <a:t>Riportiamo qui di seguito l’</a:t>
            </a:r>
            <a:r>
              <a:rPr lang="it-IT" sz="2900" b="1" i="1" dirty="0">
                <a:solidFill>
                  <a:schemeClr val="accent1">
                    <a:lumMod val="75000"/>
                  </a:schemeClr>
                </a:solidFill>
              </a:rPr>
              <a:t>incipit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</a:rPr>
              <a:t> dell’</a:t>
            </a:r>
            <a:r>
              <a:rPr lang="it-IT" sz="2900" b="1" i="1" dirty="0">
                <a:solidFill>
                  <a:schemeClr val="accent1">
                    <a:lumMod val="75000"/>
                  </a:schemeClr>
                </a:solidFill>
              </a:rPr>
              <a:t>Iliade</a:t>
            </a:r>
            <a:r>
              <a:rPr lang="it-IT" sz="2900" b="1" dirty="0">
                <a:solidFill>
                  <a:schemeClr val="accent1">
                    <a:lumMod val="75000"/>
                  </a:schemeClr>
                </a:solidFill>
              </a:rPr>
              <a:t> di Omero: stabilisci un confronto fra questo testo e quello dantesco.</a:t>
            </a:r>
          </a:p>
          <a:p>
            <a:endParaRPr lang="it-IT" sz="2900" b="1" dirty="0">
              <a:solidFill>
                <a:srgbClr val="0070C0"/>
              </a:solidFill>
            </a:endParaRPr>
          </a:p>
          <a:p>
            <a:endParaRPr lang="it-IT" sz="2900" b="1" dirty="0">
              <a:solidFill>
                <a:srgbClr val="0070C0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3067652-279A-B24D-B9B4-73AE9F820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7480" y="7259233"/>
            <a:ext cx="17660703" cy="31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638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ED7BD910-25A3-AC41-9726-30BF4FC54947}"/>
              </a:ext>
            </a:extLst>
          </p:cNvPr>
          <p:cNvSpPr txBox="1">
            <a:spLocks/>
          </p:cNvSpPr>
          <p:nvPr/>
        </p:nvSpPr>
        <p:spPr>
          <a:xfrm>
            <a:off x="1346182" y="833227"/>
            <a:ext cx="9126963" cy="9041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rgbClr val="C00000"/>
                </a:solidFill>
              </a:rPr>
              <a:t>FASE 4 – AUTOVERIFICA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2E6E1CC7-F120-BC4D-9104-EEA53AC1302F}"/>
              </a:ext>
            </a:extLst>
          </p:cNvPr>
          <p:cNvSpPr txBox="1">
            <a:spLocks/>
          </p:cNvSpPr>
          <p:nvPr/>
        </p:nvSpPr>
        <p:spPr>
          <a:xfrm>
            <a:off x="1346182" y="1737360"/>
            <a:ext cx="21053513" cy="16259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70C0"/>
                </a:solidFill>
              </a:rPr>
              <a:t>Svolgi gli esercizi che trovi a questo link. </a:t>
            </a:r>
          </a:p>
          <a:p>
            <a:endParaRPr lang="it-IT" b="1" dirty="0">
              <a:solidFill>
                <a:srgbClr val="0070C0"/>
              </a:solidFill>
            </a:endParaRPr>
          </a:p>
          <a:p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CDFA7933-0D09-DC48-816B-89BCB8578B1B}"/>
              </a:ext>
            </a:extLst>
          </p:cNvPr>
          <p:cNvSpPr txBox="1">
            <a:spLocks/>
          </p:cNvSpPr>
          <p:nvPr/>
        </p:nvSpPr>
        <p:spPr>
          <a:xfrm>
            <a:off x="9013588" y="2517214"/>
            <a:ext cx="4871030" cy="716741"/>
          </a:xfrm>
          <a:prstGeom prst="rect">
            <a:avLst/>
          </a:prstGeom>
          <a:solidFill>
            <a:srgbClr val="FFFF00"/>
          </a:solidFill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     Link </a:t>
            </a:r>
            <a:r>
              <a:rPr lang="it-IT" i="1" dirty="0">
                <a:solidFill>
                  <a:srgbClr val="0070C0"/>
                </a:solidFill>
                <a:hlinkClick r:id="rId3"/>
              </a:rPr>
              <a:t>esercizi interattivi</a:t>
            </a:r>
            <a:endParaRPr lang="it-IT" i="1" dirty="0">
              <a:solidFill>
                <a:srgbClr val="0070C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C0CFA30-B225-BF47-8D32-C5EBE4CA7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988" y="4750199"/>
            <a:ext cx="14831999" cy="270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4621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876B4986-A34E-4C48-B890-BB166C88A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7157" y="1192940"/>
            <a:ext cx="19207821" cy="1108826"/>
          </a:xfrm>
        </p:spPr>
        <p:txBody>
          <a:bodyPr>
            <a:normAutofit/>
          </a:bodyPr>
          <a:lstStyle/>
          <a:p>
            <a:pPr algn="l"/>
            <a:r>
              <a:rPr lang="it-IT" sz="5400" b="1" dirty="0"/>
              <a:t>L’Inferno</a:t>
            </a:r>
          </a:p>
        </p:txBody>
      </p:sp>
      <p:sp>
        <p:nvSpPr>
          <p:cNvPr id="14" name="Segnaposto contenuto 3">
            <a:extLst>
              <a:ext uri="{FF2B5EF4-FFF2-40B4-BE49-F238E27FC236}">
                <a16:creationId xmlns:a16="http://schemas.microsoft.com/office/drawing/2014/main" id="{E2D43EE0-80DC-9D48-B147-58D310D7D3BF}"/>
              </a:ext>
            </a:extLst>
          </p:cNvPr>
          <p:cNvSpPr txBox="1">
            <a:spLocks/>
          </p:cNvSpPr>
          <p:nvPr/>
        </p:nvSpPr>
        <p:spPr>
          <a:xfrm>
            <a:off x="827584" y="5877272"/>
            <a:ext cx="7344816" cy="4685625"/>
          </a:xfrm>
          <a:prstGeom prst="rect">
            <a:avLst/>
          </a:prstGeom>
          <a:noFill/>
          <a:ln w="3175">
            <a:noFill/>
            <a:prstDash val="solid"/>
            <a:miter lim="400000"/>
          </a:ln>
        </p:spPr>
        <p:txBody>
          <a:bodyPr wrap="none" tIns="91439" bIns="91439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457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914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1371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18288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22860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27432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32004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365760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endParaRPr lang="it-IT" sz="1400" b="1" dirty="0">
              <a:solidFill>
                <a:srgbClr val="0070C0"/>
              </a:solidFill>
            </a:endParaRPr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A29C9B17-BFB1-F248-917A-97A0887FD0FC}"/>
              </a:ext>
            </a:extLst>
          </p:cNvPr>
          <p:cNvSpPr txBox="1">
            <a:spLocks/>
          </p:cNvSpPr>
          <p:nvPr/>
        </p:nvSpPr>
        <p:spPr>
          <a:xfrm>
            <a:off x="1445005" y="10177658"/>
            <a:ext cx="9559326" cy="258584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Autofit/>
          </a:bodyPr>
          <a:lstStyle>
            <a:lvl1pPr marL="685800" marR="0" indent="-6858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00137" marR="0" indent="-642937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indent="-4572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85950" marR="0" indent="-51435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514600" marR="0" indent="-6858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74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546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118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90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it-IT" sz="3200" b="1" dirty="0">
                <a:solidFill>
                  <a:srgbClr val="0070C0"/>
                </a:solidFill>
              </a:rPr>
              <a:t>Leggi la p. 13 del manuale per capire come è strutturato l’Inferno dantesco e dove si svolgerà la prima parte del viaggio di Dante.</a:t>
            </a:r>
          </a:p>
          <a:p>
            <a:pPr marL="0" indent="0" hangingPunct="1">
              <a:buNone/>
            </a:pPr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marL="0" indent="0" hangingPunct="1">
              <a:buNone/>
            </a:pPr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marL="0" indent="0" hangingPunct="1">
              <a:buNone/>
            </a:pPr>
            <a:endParaRPr lang="it-IT" sz="3200" b="1" dirty="0">
              <a:solidFill>
                <a:srgbClr val="0070C0"/>
              </a:solidFill>
            </a:endParaRPr>
          </a:p>
          <a:p>
            <a:pPr marL="0" indent="0" hangingPunct="1">
              <a:buNone/>
            </a:pPr>
            <a:endParaRPr lang="it-IT" sz="3200" b="1" dirty="0">
              <a:solidFill>
                <a:srgbClr val="0070C0"/>
              </a:solidFill>
            </a:endParaRPr>
          </a:p>
          <a:p>
            <a:pPr marL="0" indent="0" hangingPunct="1">
              <a:buNone/>
            </a:pPr>
            <a:endParaRPr lang="it-IT" sz="3200" b="1" dirty="0">
              <a:solidFill>
                <a:srgbClr val="0070C0"/>
              </a:solidFill>
            </a:endParaRPr>
          </a:p>
          <a:p>
            <a:pPr marL="0" indent="0" hangingPunct="1">
              <a:buNone/>
            </a:pPr>
            <a:endParaRPr lang="it-IT" sz="3200" b="1" dirty="0">
              <a:solidFill>
                <a:srgbClr val="0070C0"/>
              </a:solidFill>
            </a:endParaRPr>
          </a:p>
          <a:p>
            <a:pPr marL="0" indent="0" hangingPunct="1">
              <a:buNone/>
            </a:pPr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3538814-7AAC-F148-8210-11B471D3DA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0422" y="1675185"/>
            <a:ext cx="10414976" cy="1084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03953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15" name="Segnaposto contenuto 3">
            <a:extLst>
              <a:ext uri="{FF2B5EF4-FFF2-40B4-BE49-F238E27FC236}">
                <a16:creationId xmlns:a16="http://schemas.microsoft.com/office/drawing/2014/main" id="{8D66ABA5-35D9-704D-97BE-24C8DEAB67D3}"/>
              </a:ext>
            </a:extLst>
          </p:cNvPr>
          <p:cNvSpPr txBox="1">
            <a:spLocks/>
          </p:cNvSpPr>
          <p:nvPr/>
        </p:nvSpPr>
        <p:spPr>
          <a:xfrm>
            <a:off x="1242180" y="1138824"/>
            <a:ext cx="21176385" cy="8161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Autofit/>
          </a:bodyPr>
          <a:lstStyle>
            <a:lvl1pPr marL="685800" marR="0" indent="-6858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00137" marR="0" indent="-642937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indent="-4572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85950" marR="0" indent="-51435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514600" marR="0" indent="-6858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74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546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118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90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it-IT" b="1">
                <a:solidFill>
                  <a:srgbClr val="0070C0"/>
                </a:solidFill>
              </a:rPr>
              <a:t>Leggi il sommario del canto I e completa lo schema a destra:</a:t>
            </a:r>
            <a:endParaRPr lang="it-IT" b="1" dirty="0">
              <a:solidFill>
                <a:srgbClr val="0070C0"/>
              </a:solidFill>
            </a:endParaRPr>
          </a:p>
        </p:txBody>
      </p:sp>
      <p:graphicFrame>
        <p:nvGraphicFramePr>
          <p:cNvPr id="16" name="Tabella 15">
            <a:extLst>
              <a:ext uri="{FF2B5EF4-FFF2-40B4-BE49-F238E27FC236}">
                <a16:creationId xmlns:a16="http://schemas.microsoft.com/office/drawing/2014/main" id="{CD8CE5A8-3921-3D4E-893E-36D9F09D7F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886185"/>
              </p:ext>
            </p:extLst>
          </p:nvPr>
        </p:nvGraphicFramePr>
        <p:xfrm>
          <a:off x="13022317" y="2301766"/>
          <a:ext cx="10119504" cy="10275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97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597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5136">
                <a:tc>
                  <a:txBody>
                    <a:bodyPr/>
                    <a:lstStyle/>
                    <a:p>
                      <a:r>
                        <a:rPr lang="it-IT" sz="3200" dirty="0"/>
                        <a:t>TEMPO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3200" dirty="0"/>
                        <a:t>Giovedì santo 7 aprile 1300, notte</a:t>
                      </a:r>
                    </a:p>
                    <a:p>
                      <a:pPr algn="l"/>
                      <a:r>
                        <a:rPr lang="it-IT" sz="3200" dirty="0"/>
                        <a:t>Venerdì</a:t>
                      </a:r>
                      <a:r>
                        <a:rPr lang="it-IT" sz="3200" baseline="0" dirty="0"/>
                        <a:t> santo 8 aprile, alba</a:t>
                      </a:r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136">
                <a:tc>
                  <a:txBody>
                    <a:bodyPr/>
                    <a:lstStyle/>
                    <a:p>
                      <a:r>
                        <a:rPr lang="it-IT" sz="3200" b="1" dirty="0"/>
                        <a:t>LUOGO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136">
                <a:tc>
                  <a:txBody>
                    <a:bodyPr/>
                    <a:lstStyle/>
                    <a:p>
                      <a:r>
                        <a:rPr lang="it-IT" sz="3200" b="1" dirty="0"/>
                        <a:t>PERSONAGGI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Immagine 1">
            <a:extLst>
              <a:ext uri="{FF2B5EF4-FFF2-40B4-BE49-F238E27FC236}">
                <a16:creationId xmlns:a16="http://schemas.microsoft.com/office/drawing/2014/main" id="{83A6CB72-8DDD-2349-8926-896B6857E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1391" y="1963206"/>
            <a:ext cx="10148981" cy="1060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0331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BF98C603-1A4A-8740-A8A6-D328BF2192FF}"/>
              </a:ext>
            </a:extLst>
          </p:cNvPr>
          <p:cNvSpPr txBox="1">
            <a:spLocks/>
          </p:cNvSpPr>
          <p:nvPr/>
        </p:nvSpPr>
        <p:spPr>
          <a:xfrm>
            <a:off x="1273711" y="1138824"/>
            <a:ext cx="22090785" cy="1541314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Autofit/>
          </a:bodyPr>
          <a:lstStyle>
            <a:lvl1pPr marL="685800" marR="0" indent="-6858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00137" marR="0" indent="-642937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indent="-4572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85950" marR="0" indent="-51435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514600" marR="0" indent="-6858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74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546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118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90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it-IT" b="1">
                <a:solidFill>
                  <a:srgbClr val="0070C0"/>
                </a:solidFill>
              </a:rPr>
              <a:t>Osserva il luogo in cui si svolge il canto I dell’Inferno e, per ognuna delle indicazioni che trovi sulla mappa, inserisci una breve didascalia, come nell’esempio: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3F3018D6-BB4D-8C44-B492-14E4EA9D1006}"/>
              </a:ext>
            </a:extLst>
          </p:cNvPr>
          <p:cNvSpPr/>
          <p:nvPr/>
        </p:nvSpPr>
        <p:spPr>
          <a:xfrm>
            <a:off x="7897492" y="11151759"/>
            <a:ext cx="6127936" cy="1477325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r>
              <a:rPr lang="it-IT" sz="2800" dirty="0"/>
              <a:t>È il protagonista della vicenda; giunto a metà della sua vita si trova smarrito in una </a:t>
            </a:r>
            <a:r>
              <a:rPr lang="it-IT" sz="2800" i="1" dirty="0"/>
              <a:t>selva oscura.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91477BA-26B1-1E45-AEEB-CEFB432ED0F2}"/>
              </a:ext>
            </a:extLst>
          </p:cNvPr>
          <p:cNvSpPr/>
          <p:nvPr/>
        </p:nvSpPr>
        <p:spPr>
          <a:xfrm>
            <a:off x="9731612" y="3185870"/>
            <a:ext cx="3703139" cy="1541313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4EC169A3-0E20-0E41-8A2C-4EA4E854E6A6}"/>
              </a:ext>
            </a:extLst>
          </p:cNvPr>
          <p:cNvSpPr txBox="1"/>
          <p:nvPr/>
        </p:nvSpPr>
        <p:spPr>
          <a:xfrm>
            <a:off x="9899342" y="3272300"/>
            <a:ext cx="212423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>
                <a:solidFill>
                  <a:srgbClr val="000000"/>
                </a:solidFill>
                <a:sym typeface="Calibri"/>
              </a:rPr>
              <a:t>È …</a:t>
            </a:r>
            <a:endParaRPr kumimoji="0" lang="it-IT" sz="3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59E2B2DC-A7CF-E043-BF38-A55BBB2EEB3F}"/>
              </a:ext>
            </a:extLst>
          </p:cNvPr>
          <p:cNvSpPr/>
          <p:nvPr/>
        </p:nvSpPr>
        <p:spPr>
          <a:xfrm>
            <a:off x="15080819" y="3217060"/>
            <a:ext cx="3703139" cy="1541313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C7D83B39-6215-0B43-A12F-1C7B4B0B578A}"/>
              </a:ext>
            </a:extLst>
          </p:cNvPr>
          <p:cNvSpPr/>
          <p:nvPr/>
        </p:nvSpPr>
        <p:spPr>
          <a:xfrm>
            <a:off x="1832562" y="6087343"/>
            <a:ext cx="3703139" cy="1541313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91439" rIns="91439" bIns="91439" numCol="1" spcCol="38100" rtlCol="0" anchor="ctr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4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06FD3222-7497-2747-A4BB-0F5165D6F0D6}"/>
              </a:ext>
            </a:extLst>
          </p:cNvPr>
          <p:cNvSpPr txBox="1"/>
          <p:nvPr/>
        </p:nvSpPr>
        <p:spPr>
          <a:xfrm>
            <a:off x="15256827" y="3272300"/>
            <a:ext cx="212423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>
                <a:solidFill>
                  <a:srgbClr val="000000"/>
                </a:solidFill>
                <a:sym typeface="Calibri"/>
              </a:rPr>
              <a:t>È …</a:t>
            </a:r>
            <a:endParaRPr kumimoji="0" lang="it-IT" sz="3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6C6CD354-783C-6943-B0B0-58B5A5D70B72}"/>
              </a:ext>
            </a:extLst>
          </p:cNvPr>
          <p:cNvSpPr txBox="1"/>
          <p:nvPr/>
        </p:nvSpPr>
        <p:spPr>
          <a:xfrm>
            <a:off x="2000471" y="6166021"/>
            <a:ext cx="2124236" cy="492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b">
            <a:spAutoFit/>
          </a:bodyPr>
          <a:lstStyle/>
          <a:p>
            <a:pPr marL="0" marR="0" indent="0" algn="l" defTabSz="1828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3200" dirty="0">
                <a:solidFill>
                  <a:srgbClr val="000000"/>
                </a:solidFill>
                <a:sym typeface="Calibri"/>
              </a:rPr>
              <a:t>È …</a:t>
            </a:r>
            <a:endParaRPr kumimoji="0" lang="it-IT" sz="32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220978D-3301-6145-A780-0E93EC4CB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0045" y="4823143"/>
            <a:ext cx="10789079" cy="61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2558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9FE73C72-E906-8B4B-B3EB-625F1882A41A}"/>
              </a:ext>
            </a:extLst>
          </p:cNvPr>
          <p:cNvSpPr txBox="1">
            <a:spLocks/>
          </p:cNvSpPr>
          <p:nvPr/>
        </p:nvSpPr>
        <p:spPr>
          <a:xfrm>
            <a:off x="1372997" y="1026339"/>
            <a:ext cx="7613347" cy="48715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rgbClr val="C00000"/>
                </a:solidFill>
              </a:rPr>
              <a:t>FASE 1 – Comprensione del testo</a:t>
            </a:r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9BB5C565-9BF8-D34C-A104-714ACE04B2F0}"/>
              </a:ext>
            </a:extLst>
          </p:cNvPr>
          <p:cNvSpPr txBox="1">
            <a:spLocks/>
          </p:cNvSpPr>
          <p:nvPr/>
        </p:nvSpPr>
        <p:spPr>
          <a:xfrm>
            <a:off x="643090" y="1764751"/>
            <a:ext cx="22153847" cy="1034316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91439" bIns="91439">
            <a:noAutofit/>
          </a:bodyPr>
          <a:lstStyle>
            <a:lvl1pPr marL="685800" marR="0" indent="-6858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100137" marR="0" indent="-642937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371600" marR="0" indent="-4572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885950" marR="0" indent="-51435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514600" marR="0" indent="-685800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6974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31546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6118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4069079" marR="0" indent="-411479" algn="l" defTabSz="1828800" rtl="0" latinLnBrk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1F497D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it-IT" sz="3200" b="1" dirty="0">
                <a:solidFill>
                  <a:srgbClr val="0070C0"/>
                </a:solidFill>
              </a:rPr>
              <a:t>Leggi ora il canto alle pp. 20-29 del tuo manuale. Se vuoi, puoi ascoltare il testo integrale del canto a questo link:</a:t>
            </a: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marL="0" indent="0" hangingPunct="1">
              <a:buNone/>
            </a:pPr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r>
              <a:rPr lang="it-IT" sz="3200" b="1" dirty="0">
                <a:solidFill>
                  <a:srgbClr val="0070C0"/>
                </a:solidFill>
              </a:rPr>
              <a:t>Scegli poi una delle 4 sequenze in cui abbiamo suddiviso il canto nel Sommario e preparati a illustrarla al resto della classe. Puoi utilizzare come base questo schema riassuntivo:</a:t>
            </a: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  <a:p>
            <a:pPr hangingPunct="1"/>
            <a:endParaRPr lang="it-IT" sz="3200" b="1" dirty="0">
              <a:solidFill>
                <a:srgbClr val="0070C0"/>
              </a:solidFill>
            </a:endParaRPr>
          </a:p>
        </p:txBody>
      </p:sp>
      <p:sp>
        <p:nvSpPr>
          <p:cNvPr id="12" name="Segnaposto contenuto 3">
            <a:hlinkClick r:id="" action="ppaction://hlinkshowjump?jump=firstslide" tooltip="audiosommario capitolo 1"/>
            <a:extLst>
              <a:ext uri="{FF2B5EF4-FFF2-40B4-BE49-F238E27FC236}">
                <a16:creationId xmlns:a16="http://schemas.microsoft.com/office/drawing/2014/main" id="{E30B20B3-FCFD-DE4B-ABCC-07FB843E3E77}"/>
              </a:ext>
            </a:extLst>
          </p:cNvPr>
          <p:cNvSpPr txBox="1">
            <a:spLocks/>
          </p:cNvSpPr>
          <p:nvPr/>
        </p:nvSpPr>
        <p:spPr>
          <a:xfrm>
            <a:off x="7726204" y="3227938"/>
            <a:ext cx="5012334" cy="934159"/>
          </a:xfrm>
          <a:prstGeom prst="rect">
            <a:avLst/>
          </a:prstGeom>
          <a:solidFill>
            <a:srgbClr val="FFFF00"/>
          </a:solidFill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Link </a:t>
            </a:r>
            <a:r>
              <a:rPr lang="it-IT" i="1" dirty="0">
                <a:solidFill>
                  <a:srgbClr val="0070C0"/>
                </a:solidFill>
                <a:hlinkClick r:id="rId3"/>
              </a:rPr>
              <a:t>audiolettura canto 1</a:t>
            </a:r>
            <a:endParaRPr lang="it-IT" i="1" dirty="0">
              <a:solidFill>
                <a:srgbClr val="0070C0"/>
              </a:solidFill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F2B79AF-E798-A440-B351-6D8C1BDBD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6234" y="6178138"/>
            <a:ext cx="17173665" cy="65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0174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id="{E4E66AE2-D073-E94E-9F35-DA2C583C1770}"/>
              </a:ext>
            </a:extLst>
          </p:cNvPr>
          <p:cNvSpPr txBox="1">
            <a:spLocks/>
          </p:cNvSpPr>
          <p:nvPr/>
        </p:nvSpPr>
        <p:spPr>
          <a:xfrm>
            <a:off x="1530653" y="1089401"/>
            <a:ext cx="6415168" cy="6132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2800" b="1" dirty="0">
                <a:solidFill>
                  <a:srgbClr val="C00000"/>
                </a:solidFill>
              </a:rPr>
              <a:t>FASE 2 – Analisi del testo</a:t>
            </a:r>
          </a:p>
        </p:txBody>
      </p:sp>
      <p:sp>
        <p:nvSpPr>
          <p:cNvPr id="6" name="Segnaposto contenuto 3">
            <a:extLst>
              <a:ext uri="{FF2B5EF4-FFF2-40B4-BE49-F238E27FC236}">
                <a16:creationId xmlns:a16="http://schemas.microsoft.com/office/drawing/2014/main" id="{7F88FB5F-E9CB-7345-A799-C7D8F41D255C}"/>
              </a:ext>
            </a:extLst>
          </p:cNvPr>
          <p:cNvSpPr txBox="1">
            <a:spLocks/>
          </p:cNvSpPr>
          <p:nvPr/>
        </p:nvSpPr>
        <p:spPr>
          <a:xfrm>
            <a:off x="1530652" y="1702677"/>
            <a:ext cx="16221319" cy="2490951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Leggi a p. 30 l’analisi del canto I e preparati a rispondere alle seguenti domande:</a:t>
            </a:r>
          </a:p>
          <a:p>
            <a:r>
              <a:rPr lang="it-IT" b="1" dirty="0">
                <a:solidFill>
                  <a:srgbClr val="0070C0"/>
                </a:solidFill>
              </a:rPr>
              <a:t>Qual è la funzione del canto I?</a:t>
            </a:r>
          </a:p>
          <a:p>
            <a:r>
              <a:rPr lang="it-IT" b="1" dirty="0">
                <a:solidFill>
                  <a:srgbClr val="0070C0"/>
                </a:solidFill>
              </a:rPr>
              <a:t>Quali significati allegorici riesci a individuare nel canto?</a:t>
            </a:r>
          </a:p>
          <a:p>
            <a:r>
              <a:rPr lang="it-IT" b="1" dirty="0">
                <a:solidFill>
                  <a:srgbClr val="0070C0"/>
                </a:solidFill>
              </a:rPr>
              <a:t>Che cosa rappresenta il Veltro?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81C5EC05-BCF1-3149-961B-7EA0A1200EDA}"/>
              </a:ext>
            </a:extLst>
          </p:cNvPr>
          <p:cNvSpPr txBox="1">
            <a:spLocks/>
          </p:cNvSpPr>
          <p:nvPr/>
        </p:nvSpPr>
        <p:spPr>
          <a:xfrm>
            <a:off x="1530652" y="6580509"/>
            <a:ext cx="20730258" cy="487681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70C0"/>
                </a:solidFill>
              </a:rPr>
              <a:t>Approfondisci i contenuti del canto, leggendo il commento del critico Michele Barbi, che trovi al link indicato.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78E0DF47-A9DF-DA40-BC32-B028D25A7B67}"/>
              </a:ext>
            </a:extLst>
          </p:cNvPr>
          <p:cNvSpPr txBox="1">
            <a:spLocks/>
          </p:cNvSpPr>
          <p:nvPr/>
        </p:nvSpPr>
        <p:spPr>
          <a:xfrm>
            <a:off x="8561191" y="7512859"/>
            <a:ext cx="4871030" cy="716741"/>
          </a:xfrm>
          <a:prstGeom prst="rect">
            <a:avLst/>
          </a:prstGeom>
          <a:solidFill>
            <a:srgbClr val="FFFF00"/>
          </a:solidFill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i="1" dirty="0">
                <a:solidFill>
                  <a:srgbClr val="0070C0"/>
                </a:solidFill>
              </a:rPr>
              <a:t>     Link </a:t>
            </a:r>
            <a:r>
              <a:rPr lang="it-IT" i="1" dirty="0">
                <a:solidFill>
                  <a:srgbClr val="0070C0"/>
                </a:solidFill>
                <a:hlinkClick r:id="rId3"/>
              </a:rPr>
              <a:t>lettura critica</a:t>
            </a:r>
            <a:endParaRPr lang="it-IT" i="1" dirty="0">
              <a:solidFill>
                <a:srgbClr val="0070C0"/>
              </a:solidFill>
            </a:endParaRPr>
          </a:p>
        </p:txBody>
      </p:sp>
      <p:sp>
        <p:nvSpPr>
          <p:cNvPr id="11" name="Segnaposto contenuto 3">
            <a:extLst>
              <a:ext uri="{FF2B5EF4-FFF2-40B4-BE49-F238E27FC236}">
                <a16:creationId xmlns:a16="http://schemas.microsoft.com/office/drawing/2014/main" id="{2F2A6247-6B13-FA4D-9059-89DD8AC88943}"/>
              </a:ext>
            </a:extLst>
          </p:cNvPr>
          <p:cNvSpPr txBox="1">
            <a:spLocks/>
          </p:cNvSpPr>
          <p:nvPr/>
        </p:nvSpPr>
        <p:spPr>
          <a:xfrm>
            <a:off x="1530652" y="11321416"/>
            <a:ext cx="15842948" cy="613276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70C0"/>
                </a:solidFill>
              </a:rPr>
              <a:t>Quali sono i concetti fondamentali espressi da Barbi?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1C91F2C-0CDD-544B-A079-C8E10AF93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1030" y="4193628"/>
            <a:ext cx="9642424" cy="213859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049732A-FDC4-0344-828D-7B60B45412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549" y="8543222"/>
            <a:ext cx="21965745" cy="268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94793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14" name="Segnaposto contenuto 3">
            <a:extLst>
              <a:ext uri="{FF2B5EF4-FFF2-40B4-BE49-F238E27FC236}">
                <a16:creationId xmlns:a16="http://schemas.microsoft.com/office/drawing/2014/main" id="{E9F7F1E1-2CFC-2842-8E6A-2CE679EDF1E4}"/>
              </a:ext>
            </a:extLst>
          </p:cNvPr>
          <p:cNvSpPr txBox="1">
            <a:spLocks/>
          </p:cNvSpPr>
          <p:nvPr/>
        </p:nvSpPr>
        <p:spPr>
          <a:xfrm>
            <a:off x="1822131" y="1319064"/>
            <a:ext cx="21321648" cy="139260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Uno degli strumenti espressivi più utilizzati da Dante nella Commedia è la similitudine.</a:t>
            </a:r>
          </a:p>
          <a:p>
            <a:r>
              <a:rPr lang="it-IT" b="1" dirty="0">
                <a:solidFill>
                  <a:srgbClr val="0070C0"/>
                </a:solidFill>
              </a:rPr>
              <a:t>Leggi qui sotto la sua definizione.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5A72E796-E94F-5148-A254-89354D698BA2}"/>
              </a:ext>
            </a:extLst>
          </p:cNvPr>
          <p:cNvSpPr txBox="1">
            <a:spLocks/>
          </p:cNvSpPr>
          <p:nvPr/>
        </p:nvSpPr>
        <p:spPr>
          <a:xfrm>
            <a:off x="1553018" y="11247375"/>
            <a:ext cx="18090816" cy="1149561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70C0"/>
                </a:solidFill>
              </a:rPr>
              <a:t>Individua nel canto I un’altra similitudine e spiegala, indicando quali sono i due termini del paragone, quali i nessi comparativi e il significato complessivo.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FCE99DA-9F01-4444-892D-D48FE9CBB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2711828"/>
            <a:ext cx="18187076" cy="789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902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ECF77E4-403B-2746-9878-DA2EB6B979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69198" y="1958443"/>
            <a:ext cx="10865338" cy="979911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C33051DD-C536-C645-B1D7-0F0469DF6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10916" y="1955865"/>
            <a:ext cx="9124498" cy="6443065"/>
          </a:xfrm>
          <a:prstGeom prst="rect">
            <a:avLst/>
          </a:prstGeom>
        </p:spPr>
      </p:pic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A57B484B-EDA6-AD47-9717-6BA4F12F122D}"/>
              </a:ext>
            </a:extLst>
          </p:cNvPr>
          <p:cNvSpPr txBox="1">
            <a:spLocks/>
          </p:cNvSpPr>
          <p:nvPr/>
        </p:nvSpPr>
        <p:spPr>
          <a:xfrm>
            <a:off x="1710690" y="9098535"/>
            <a:ext cx="9054022" cy="1149561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70C0"/>
                </a:solidFill>
              </a:rPr>
              <a:t>Secondo la rappresentazione di Virgilio, dove dovrebbe trovarsi Dante nel canto I dell’Inferno? </a:t>
            </a:r>
          </a:p>
        </p:txBody>
      </p:sp>
    </p:spTree>
    <p:extLst>
      <p:ext uri="{BB962C8B-B14F-4D97-AF65-F5344CB8AC3E}">
        <p14:creationId xmlns:p14="http://schemas.microsoft.com/office/powerpoint/2010/main" val="229267927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 txBox="1">
            <a:spLocks noGrp="1"/>
          </p:cNvSpPr>
          <p:nvPr>
            <p:ph type="sldNum" sz="quarter" idx="2"/>
          </p:nvPr>
        </p:nvSpPr>
        <p:spPr>
          <a:xfrm>
            <a:off x="12023578" y="12763499"/>
            <a:ext cx="336844" cy="48768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anchor="ctr"/>
          <a:lstStyle/>
          <a:p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CBA5129D-E6C6-234E-84CA-A345F8995289}"/>
              </a:ext>
            </a:extLst>
          </p:cNvPr>
          <p:cNvSpPr txBox="1">
            <a:spLocks/>
          </p:cNvSpPr>
          <p:nvPr/>
        </p:nvSpPr>
        <p:spPr>
          <a:xfrm>
            <a:off x="1484503" y="1265636"/>
            <a:ext cx="21414993" cy="1635219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b="1" dirty="0">
                <a:solidFill>
                  <a:srgbClr val="0070C0"/>
                </a:solidFill>
              </a:rPr>
              <a:t>In questo canto, fa la sua comparsa uno dei personaggi più importanti dell’opera: Virgilio.</a:t>
            </a:r>
          </a:p>
          <a:p>
            <a:r>
              <a:rPr lang="it-IT" b="1" dirty="0">
                <a:solidFill>
                  <a:srgbClr val="0070C0"/>
                </a:solidFill>
              </a:rPr>
              <a:t>Leggi la scheda riportata qui sotto.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ECF9926A-C513-D246-BD92-BDA83B16CEFA}"/>
              </a:ext>
            </a:extLst>
          </p:cNvPr>
          <p:cNvSpPr txBox="1">
            <a:spLocks/>
          </p:cNvSpPr>
          <p:nvPr/>
        </p:nvSpPr>
        <p:spPr>
          <a:xfrm>
            <a:off x="1484502" y="11318389"/>
            <a:ext cx="19609759" cy="1131975"/>
          </a:xfrm>
          <a:prstGeom prst="rect">
            <a:avLst/>
          </a:prstGeom>
          <a:noFill/>
          <a:ln w="3175">
            <a:noFill/>
            <a:prstDash val="solid"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0070C0"/>
                </a:solidFill>
              </a:rPr>
              <a:t>Spiega poi chi è Virgilio e qual è la sua funzione nel poema.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62DFCDC-07F2-DB4B-8CBA-1BD02EE72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2469" y="2477225"/>
            <a:ext cx="15339060" cy="876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9147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ormat presentazione La Scuola-LDDU">
  <a:themeElements>
    <a:clrScheme name="Format presentazione La Scuola-LDD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ormat presentazione La Scuola-LDDU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ormat presentazione La Scuola-LDD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b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ormat presentazione La Scuola-LDDU">
  <a:themeElements>
    <a:clrScheme name="Format presentazione La Scuola-LDDU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Format presentazione La Scuola-LDDU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ormat presentazione La Scuola-LDD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91439" rIns="91439" bIns="91439" numCol="1" spcCol="38100" rtlCol="0" anchor="ctr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b">
        <a:spAutoFit/>
      </a:bodyPr>
      <a:lstStyle>
        <a:defPPr marL="0" marR="0" indent="0" algn="l" defTabSz="18288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2E3CFF5A2910D4EBE34079AD95F2BFB" ma:contentTypeVersion="7" ma:contentTypeDescription="Creare un nuovo documento." ma:contentTypeScope="" ma:versionID="da8e3b832cb6bdbddbec0f7d2de30690">
  <xsd:schema xmlns:xsd="http://www.w3.org/2001/XMLSchema" xmlns:xs="http://www.w3.org/2001/XMLSchema" xmlns:p="http://schemas.microsoft.com/office/2006/metadata/properties" xmlns:ns3="9afcaa16-92c0-4e03-bb16-b7baa46e827a" targetNamespace="http://schemas.microsoft.com/office/2006/metadata/properties" ma:root="true" ma:fieldsID="31250ae8a7cfc5910136656f88eb4023" ns3:_="">
    <xsd:import namespace="9afcaa16-92c0-4e03-bb16-b7baa46e82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caa16-92c0-4e03-bb16-b7baa46e82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6C7C3FF-65C5-4C98-A424-588316A6BA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A66A9D-0501-4CFE-98A6-5567CFCFFA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caa16-92c0-4e03-bb16-b7baa46e82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D9A4BBB-A8ED-43A5-8E5C-C0F455A4C49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428</Words>
  <Application>Microsoft Macintosh PowerPoint</Application>
  <PresentationFormat>Personalizzato</PresentationFormat>
  <Paragraphs>76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Helvetica</vt:lpstr>
      <vt:lpstr>Format presentazione La Scuola-LDDU</vt:lpstr>
      <vt:lpstr>Presentazione standard di PowerPoint</vt:lpstr>
      <vt:lpstr>L’Inferno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Lezione 2</dc:title>
  <dc:creator>Cotto  Paola</dc:creator>
  <cp:lastModifiedBy>Bertolo Giuliana</cp:lastModifiedBy>
  <cp:revision>67</cp:revision>
  <dcterms:modified xsi:type="dcterms:W3CDTF">2020-09-01T10:32:31Z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0x01010082E3CFF5A2910D4EBE34079AD95F2BFB</vt:lpwstr>
  </property>
</Properties>
</file>